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6" r:id="rId7"/>
    <p:sldId id="263" r:id="rId8"/>
    <p:sldId id="264" r:id="rId9"/>
    <p:sldId id="267" r:id="rId10"/>
    <p:sldId id="265" r:id="rId11"/>
    <p:sldId id="259" r:id="rId1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564482A-3461-4EF3-83A9-6793F3234007}" type="datetimeFigureOut">
              <a:rPr lang="vi-VN" smtClean="0"/>
              <a:t>16/10/2016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14637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64482A-3461-4EF3-83A9-6793F3234007}" type="datetimeFigureOut">
              <a:rPr lang="vi-VN" smtClean="0"/>
              <a:t>16/10/2016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85004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64482A-3461-4EF3-83A9-6793F3234007}" type="datetimeFigureOut">
              <a:rPr lang="vi-VN" smtClean="0"/>
              <a:t>16/10/2016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155272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564482A-3461-4EF3-83A9-6793F3234007}" type="datetimeFigureOut">
              <a:rPr lang="vi-VN" smtClean="0"/>
              <a:t>16/10/2016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315902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4482A-3461-4EF3-83A9-6793F3234007}" type="datetimeFigureOut">
              <a:rPr lang="vi-VN" smtClean="0"/>
              <a:t>16/10/2016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355254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564482A-3461-4EF3-83A9-6793F3234007}" type="datetimeFigureOut">
              <a:rPr lang="vi-VN" smtClean="0"/>
              <a:t>16/10/2016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137989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564482A-3461-4EF3-83A9-6793F3234007}" type="datetimeFigureOut">
              <a:rPr lang="vi-VN" smtClean="0"/>
              <a:t>16/10/2016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415289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564482A-3461-4EF3-83A9-6793F3234007}" type="datetimeFigureOut">
              <a:rPr lang="vi-VN" smtClean="0"/>
              <a:t>16/10/2016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52110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4482A-3461-4EF3-83A9-6793F3234007}" type="datetimeFigureOut">
              <a:rPr lang="vi-VN" smtClean="0"/>
              <a:t>16/10/2016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149308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4482A-3461-4EF3-83A9-6793F3234007}" type="datetimeFigureOut">
              <a:rPr lang="vi-VN" smtClean="0"/>
              <a:t>16/10/2016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157463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4482A-3461-4EF3-83A9-6793F3234007}" type="datetimeFigureOut">
              <a:rPr lang="vi-VN" smtClean="0"/>
              <a:t>16/10/2016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1B445E9-05E1-4FCE-BE14-EC601274089F}" type="slidenum">
              <a:rPr lang="vi-VN" smtClean="0"/>
              <a:t>‹#›</a:t>
            </a:fld>
            <a:endParaRPr lang="vi-VN"/>
          </a:p>
        </p:txBody>
      </p:sp>
    </p:spTree>
    <p:extLst>
      <p:ext uri="{BB962C8B-B14F-4D97-AF65-F5344CB8AC3E}">
        <p14:creationId xmlns:p14="http://schemas.microsoft.com/office/powerpoint/2010/main" val="43099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4482A-3461-4EF3-83A9-6793F3234007}" type="datetimeFigureOut">
              <a:rPr lang="vi-VN" smtClean="0"/>
              <a:t>16/10/2016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445E9-05E1-4FCE-BE14-EC601274089F}" type="slidenum">
              <a:rPr lang="vi-VN" smtClean="0"/>
              <a:t>‹#›</a:t>
            </a:fld>
            <a:endParaRPr lang="vi-VN"/>
          </a:p>
        </p:txBody>
      </p:sp>
    </p:spTree>
    <p:extLst>
      <p:ext uri="{BB962C8B-B14F-4D97-AF65-F5344CB8AC3E}">
        <p14:creationId xmlns:p14="http://schemas.microsoft.com/office/powerpoint/2010/main" val="392124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 y="5183"/>
            <a:ext cx="9145127" cy="685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93414" y="1314634"/>
            <a:ext cx="5157181" cy="1754326"/>
          </a:xfrm>
          <a:prstGeom prst="rect">
            <a:avLst/>
          </a:prstGeom>
          <a:noFill/>
        </p:spPr>
        <p:txBody>
          <a:bodyPr wrap="none" lIns="91440" tIns="45720" rIns="91440" bIns="45720">
            <a:spAutoFit/>
          </a:bodyPr>
          <a:lstStyle/>
          <a:p>
            <a:pPr algn="ctr"/>
            <a:r>
              <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GOOD MORNING</a:t>
            </a:r>
          </a:p>
          <a:p>
            <a:pPr algn="ctr"/>
            <a:r>
              <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EVERYONE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 y="3292153"/>
            <a:ext cx="4762500" cy="3571875"/>
          </a:xfrm>
          <a:prstGeom prst="rect">
            <a:avLst/>
          </a:prstGeom>
        </p:spPr>
      </p:pic>
    </p:spTree>
    <p:extLst>
      <p:ext uri="{BB962C8B-B14F-4D97-AF65-F5344CB8AC3E}">
        <p14:creationId xmlns:p14="http://schemas.microsoft.com/office/powerpoint/2010/main" val="1302546924"/>
      </p:ext>
    </p:extLst>
  </p:cSld>
  <p:clrMapOvr>
    <a:masterClrMapping/>
  </p:clrMapOvr>
  <mc:AlternateContent xmlns:mc="http://schemas.openxmlformats.org/markup-compatibility/2006" xmlns:p14="http://schemas.microsoft.com/office/powerpoint/2010/main">
    <mc:Choice Requires="p14">
      <p:transition p14:dur="1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4"/>
                                        </p:tgtEl>
                                        <p:attrNameLst>
                                          <p:attrName>style.color</p:attrName>
                                        </p:attrNameLst>
                                      </p:cBhvr>
                                      <p:to>
                                        <a:srgbClr val="FF0000"/>
                                      </p:to>
                                    </p:animClr>
                                    <p:animClr clrSpc="rgb" dir="cw">
                                      <p:cBhvr>
                                        <p:cTn id="7" dur="500" fill="hold"/>
                                        <p:tgtEl>
                                          <p:spTgt spid="4"/>
                                        </p:tgtEl>
                                        <p:attrNameLst>
                                          <p:attrName>fillcolor</p:attrName>
                                        </p:attrNameLst>
                                      </p:cBhvr>
                                      <p:to>
                                        <a:srgbClr val="FF0000"/>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707886"/>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6. Listen and </a:t>
            </a:r>
            <a:r>
              <a:rPr lang="en-US" sz="2000" dirty="0" smtClean="0">
                <a:solidFill>
                  <a:srgbClr val="FF0000"/>
                </a:solidFill>
                <a:latin typeface="Arial" panose="020B0604020202020204" pitchFamily="34" charset="0"/>
                <a:cs typeface="Arial" panose="020B0604020202020204" pitchFamily="34" charset="0"/>
              </a:rPr>
              <a:t>circle </a:t>
            </a:r>
            <a:r>
              <a:rPr lang="en-US" sz="2000" dirty="0" smtClean="0">
                <a:solidFill>
                  <a:srgbClr val="FF0000"/>
                </a:solidFill>
                <a:latin typeface="Arial" panose="020B0604020202020204" pitchFamily="34" charset="0"/>
                <a:cs typeface="Arial" panose="020B0604020202020204" pitchFamily="34" charset="0"/>
              </a:rPr>
              <a:t>the words with /</a:t>
            </a:r>
            <a:r>
              <a:rPr lang="en-US" sz="2000" dirty="0" err="1" smtClean="0">
                <a:solidFill>
                  <a:srgbClr val="FF0000"/>
                </a:solidFill>
                <a:latin typeface="Arial" panose="020B0604020202020204" pitchFamily="34" charset="0"/>
                <a:cs typeface="Arial" panose="020B0604020202020204" pitchFamily="34" charset="0"/>
              </a:rPr>
              <a:t>spr</a:t>
            </a:r>
            <a:r>
              <a:rPr lang="en-US" sz="2000" dirty="0" smtClean="0">
                <a:solidFill>
                  <a:srgbClr val="FF0000"/>
                </a:solidFill>
                <a:latin typeface="Arial" panose="020B0604020202020204" pitchFamily="34" charset="0"/>
                <a:cs typeface="Arial" panose="020B0604020202020204" pitchFamily="34" charset="0"/>
              </a:rPr>
              <a:t>/ and </a:t>
            </a:r>
            <a:r>
              <a:rPr lang="en-US" sz="2000" dirty="0" smtClean="0">
                <a:solidFill>
                  <a:srgbClr val="FF0000"/>
                </a:solidFill>
                <a:latin typeface="Arial" panose="020B0604020202020204" pitchFamily="34" charset="0"/>
                <a:cs typeface="Arial" panose="020B0604020202020204" pitchFamily="34" charset="0"/>
              </a:rPr>
              <a:t>underline </a:t>
            </a:r>
            <a:r>
              <a:rPr lang="en-US" sz="2000" dirty="0" smtClean="0">
                <a:solidFill>
                  <a:srgbClr val="FF0000"/>
                </a:solidFill>
                <a:latin typeface="Arial" panose="020B0604020202020204" pitchFamily="34" charset="0"/>
                <a:cs typeface="Arial" panose="020B0604020202020204" pitchFamily="34" charset="0"/>
              </a:rPr>
              <a:t>the words with /</a:t>
            </a:r>
            <a:r>
              <a:rPr lang="en-US" sz="2000" dirty="0" err="1" smtClean="0">
                <a:solidFill>
                  <a:srgbClr val="FF0000"/>
                </a:solidFill>
                <a:latin typeface="Arial" panose="020B0604020202020204" pitchFamily="34" charset="0"/>
                <a:cs typeface="Arial" panose="020B0604020202020204" pitchFamily="34" charset="0"/>
              </a:rPr>
              <a:t>str</a:t>
            </a:r>
            <a:r>
              <a:rPr lang="en-US" sz="2000" dirty="0" smtClean="0">
                <a:solidFill>
                  <a:srgbClr val="FF0000"/>
                </a:solidFill>
                <a:latin typeface="Arial" panose="020B0604020202020204" pitchFamily="34" charset="0"/>
                <a:cs typeface="Arial" panose="020B0604020202020204" pitchFamily="34" charset="0"/>
              </a:rPr>
              <a:t>/. Then say the sentences.</a:t>
            </a:r>
          </a:p>
        </p:txBody>
      </p:sp>
      <p:sp>
        <p:nvSpPr>
          <p:cNvPr id="5" name="Rectangle 4"/>
          <p:cNvSpPr/>
          <p:nvPr/>
        </p:nvSpPr>
        <p:spPr>
          <a:xfrm>
            <a:off x="0" y="1502782"/>
            <a:ext cx="9144000" cy="2862322"/>
          </a:xfrm>
          <a:prstGeom prst="rect">
            <a:avLst/>
          </a:prstGeom>
        </p:spPr>
        <p:txBody>
          <a:bodyPr wrap="square">
            <a:spAutoFit/>
          </a:bodyPr>
          <a:lstStyle/>
          <a:p>
            <a:r>
              <a:rPr lang="en-US" dirty="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In </a:t>
            </a:r>
            <a:r>
              <a:rPr lang="en-US" dirty="0">
                <a:latin typeface="Arial" panose="020B0604020202020204" pitchFamily="34" charset="0"/>
                <a:cs typeface="Arial" panose="020B0604020202020204" pitchFamily="34" charset="0"/>
              </a:rPr>
              <a:t>my family, all the traditions of our ancestors are strictly followed</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custom of saying hello to strangers has spread </a:t>
            </a:r>
            <a:r>
              <a:rPr lang="en-US" dirty="0" smtClean="0">
                <a:latin typeface="Arial" panose="020B0604020202020204" pitchFamily="34" charset="0"/>
                <a:cs typeface="Arial" panose="020B0604020202020204" pitchFamily="34" charset="0"/>
              </a:rPr>
              <a:t> through </a:t>
            </a:r>
            <a:r>
              <a:rPr lang="en-US" dirty="0">
                <a:latin typeface="Arial" panose="020B0604020202020204" pitchFamily="34" charset="0"/>
                <a:cs typeface="Arial" panose="020B0604020202020204" pitchFamily="34" charset="0"/>
              </a:rPr>
              <a:t>our community</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In </a:t>
            </a:r>
            <a:r>
              <a:rPr lang="en-US" dirty="0">
                <a:latin typeface="Arial" panose="020B0604020202020204" pitchFamily="34" charset="0"/>
                <a:cs typeface="Arial" panose="020B0604020202020204" pitchFamily="34" charset="0"/>
              </a:rPr>
              <a:t>our district, it’s the custom for residents to sweep the streets on Saturday mornings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a:t>
            </a:r>
            <a:r>
              <a:rPr lang="en-US" dirty="0" smtClean="0">
                <a:latin typeface="Arial" panose="020B0604020202020204" pitchFamily="34" charset="0"/>
                <a:cs typeface="Arial" panose="020B0604020202020204" pitchFamily="34" charset="0"/>
              </a:rPr>
              <a:t>. That </a:t>
            </a:r>
            <a:r>
              <a:rPr lang="en-US" dirty="0">
                <a:latin typeface="Arial" panose="020B0604020202020204" pitchFamily="34" charset="0"/>
                <a:cs typeface="Arial" panose="020B0604020202020204" pitchFamily="34" charset="0"/>
              </a:rPr>
              <a:t>filmstrip really highlighted our customs and traditions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 Parents </a:t>
            </a:r>
            <a:r>
              <a:rPr lang="en-US" dirty="0">
                <a:latin typeface="Arial" panose="020B0604020202020204" pitchFamily="34" charset="0"/>
                <a:cs typeface="Arial" panose="020B0604020202020204" pitchFamily="34" charset="0"/>
              </a:rPr>
              <a:t>usually want their offspring </a:t>
            </a:r>
            <a:r>
              <a:rPr lang="en-US" dirty="0" smtClean="0">
                <a:latin typeface="Arial" panose="020B0604020202020204" pitchFamily="34" charset="0"/>
                <a:cs typeface="Arial" panose="020B0604020202020204" pitchFamily="34" charset="0"/>
              </a:rPr>
              <a:t> to </a:t>
            </a:r>
            <a:r>
              <a:rPr lang="en-US" dirty="0">
                <a:latin typeface="Arial" panose="020B0604020202020204" pitchFamily="34" charset="0"/>
                <a:cs typeface="Arial" panose="020B0604020202020204" pitchFamily="34" charset="0"/>
              </a:rPr>
              <a:t>follow the family traditions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7" name="Oval 6"/>
          <p:cNvSpPr/>
          <p:nvPr/>
        </p:nvSpPr>
        <p:spPr>
          <a:xfrm>
            <a:off x="4788024" y="1988840"/>
            <a:ext cx="792088" cy="4950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2987824" y="3635441"/>
            <a:ext cx="1008112" cy="49505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p:cNvCxnSpPr/>
          <p:nvPr/>
        </p:nvCxnSpPr>
        <p:spPr>
          <a:xfrm>
            <a:off x="5436096" y="1844824"/>
            <a:ext cx="6155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47864" y="2420888"/>
            <a:ext cx="9755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72708" y="2922258"/>
            <a:ext cx="6155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7584" y="3501008"/>
            <a:ext cx="7920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512895"/>
      </p:ext>
    </p:extLst>
  </p:cSld>
  <p:clrMapOvr>
    <a:masterClrMapping/>
  </p:clrMapOvr>
  <mc:AlternateContent xmlns:mc="http://schemas.openxmlformats.org/markup-compatibility/2006">
    <mc:Choice xmlns:p14="http://schemas.microsoft.com/office/powerpoint/2010/main" Requires="p14">
      <p:transition spd="slow" p14:dur="120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fill="hold"/>
                                        <p:tgtEl>
                                          <p:spTgt spid="13"/>
                                        </p:tgtEl>
                                        <p:attrNameLst>
                                          <p:attrName>ppt_x</p:attrName>
                                        </p:attrNameLst>
                                      </p:cBhvr>
                                      <p:tavLst>
                                        <p:tav tm="0">
                                          <p:val>
                                            <p:strVal val="#ppt_x"/>
                                          </p:val>
                                        </p:tav>
                                        <p:tav tm="100000">
                                          <p:val>
                                            <p:strVal val="#ppt_x"/>
                                          </p:val>
                                        </p:tav>
                                      </p:tavLst>
                                    </p:anim>
                                    <p:anim calcmode="lin" valueType="num">
                                      <p:cBhvr additive="base">
                                        <p:cTn id="14"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ppt_x"/>
                                          </p:val>
                                        </p:tav>
                                        <p:tav tm="100000">
                                          <p:val>
                                            <p:strVal val="#ppt_x"/>
                                          </p:val>
                                        </p:tav>
                                      </p:tavLst>
                                    </p:anim>
                                    <p:anim calcmode="lin" valueType="num">
                                      <p:cBhvr additive="base">
                                        <p:cTn id="25"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750" fill="hold"/>
                                        <p:tgtEl>
                                          <p:spTgt spid="16"/>
                                        </p:tgtEl>
                                        <p:attrNameLst>
                                          <p:attrName>ppt_x</p:attrName>
                                        </p:attrNameLst>
                                      </p:cBhvr>
                                      <p:tavLst>
                                        <p:tav tm="0">
                                          <p:val>
                                            <p:strVal val="#ppt_x"/>
                                          </p:val>
                                        </p:tav>
                                        <p:tav tm="100000">
                                          <p:val>
                                            <p:strVal val="#ppt_x"/>
                                          </p:val>
                                        </p:tav>
                                      </p:tavLst>
                                    </p:anim>
                                    <p:anim calcmode="lin" valueType="num">
                                      <p:cBhvr additive="base">
                                        <p:cTn id="31"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35" y="1053000"/>
            <a:ext cx="8586930" cy="4752000"/>
          </a:xfrm>
          <a:prstGeom prst="rect">
            <a:avLst/>
          </a:prstGeom>
        </p:spPr>
      </p:pic>
    </p:spTree>
    <p:extLst>
      <p:ext uri="{BB962C8B-B14F-4D97-AF65-F5344CB8AC3E}">
        <p14:creationId xmlns:p14="http://schemas.microsoft.com/office/powerpoint/2010/main" val="767645955"/>
      </p:ext>
    </p:extLst>
  </p:cSld>
  <p:clrMapOvr>
    <a:masterClrMapping/>
  </p:clrMapOvr>
  <mc:AlternateContent xmlns:mc="http://schemas.openxmlformats.org/markup-compatibility/2006" xmlns:p14="http://schemas.microsoft.com/office/powerpoint/2010/main">
    <mc:Choice Requires="p14">
      <p:transition spd="slow" p14:dur="2000">
        <p14:shred pattern="rectang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1617181"/>
            <a:ext cx="9144000" cy="1846659"/>
          </a:xfrm>
          <a:prstGeom prst="rect">
            <a:avLst/>
          </a:prstGeom>
          <a:noFill/>
        </p:spPr>
        <p:txBody>
          <a:bodyPr wrap="square" rtlCol="0">
            <a:spAutoFit/>
          </a:bodyPr>
          <a:lstStyle/>
          <a:p>
            <a:pPr algn="ctr"/>
            <a:r>
              <a:rPr lang="en-US" sz="4800" b="1" i="1" u="sng" dirty="0" smtClean="0">
                <a:solidFill>
                  <a:srgbClr val="FF0000"/>
                </a:solidFill>
                <a:effectLst>
                  <a:outerShdw blurRad="38100" dist="38100" dir="2700000" algn="tl">
                    <a:srgbClr val="000000">
                      <a:alpha val="43137"/>
                    </a:srgbClr>
                  </a:outerShdw>
                </a:effectLst>
                <a:latin typeface="Pristina" pitchFamily="66" charset="0"/>
              </a:rPr>
              <a:t>Unit 4:</a:t>
            </a:r>
            <a:r>
              <a:rPr lang="en-US" sz="4800" dirty="0" smtClean="0">
                <a:solidFill>
                  <a:srgbClr val="FF0000"/>
                </a:solidFill>
              </a:rPr>
              <a:t> </a:t>
            </a:r>
            <a:r>
              <a:rPr lang="en-US" sz="6600" b="1" dirty="0" smtClean="0">
                <a:solidFill>
                  <a:srgbClr val="FF0000"/>
                </a:solidFill>
                <a:effectLst>
                  <a:outerShdw blurRad="38100" dist="38100" dir="2700000" algn="tl">
                    <a:srgbClr val="000000">
                      <a:alpha val="43137"/>
                    </a:srgbClr>
                  </a:outerShdw>
                </a:effectLst>
                <a:latin typeface=".VnShelley Allegro" pitchFamily="82" charset="0"/>
              </a:rPr>
              <a:t>Our customs and traditions</a:t>
            </a:r>
          </a:p>
          <a:p>
            <a:pPr algn="ctr"/>
            <a:r>
              <a:rPr lang="en-US" sz="4800" b="1" i="1" dirty="0" smtClean="0">
                <a:solidFill>
                  <a:srgbClr val="FFC000"/>
                </a:solidFill>
                <a:effectLst>
                  <a:outerShdw blurRad="38100" dist="38100" dir="2700000" algn="tl">
                    <a:srgbClr val="000000">
                      <a:alpha val="43137"/>
                    </a:srgbClr>
                  </a:outerShdw>
                </a:effectLst>
                <a:latin typeface="Pristina" pitchFamily="66" charset="0"/>
              </a:rPr>
              <a:t>Lesson 2: A closer look 1</a:t>
            </a:r>
            <a:endParaRPr lang="en-US" sz="4800" b="1" dirty="0" smtClean="0">
              <a:solidFill>
                <a:srgbClr val="FFC000"/>
              </a:solidFill>
              <a:effectLst>
                <a:outerShdw blurRad="38100" dist="38100" dir="2700000" algn="tl">
                  <a:srgbClr val="000000">
                    <a:alpha val="43137"/>
                  </a:srgbClr>
                </a:outerShdw>
              </a:effectLst>
              <a:latin typeface=".VnShelley Allegro" pitchFamily="82" charset="0"/>
            </a:endParaRPr>
          </a:p>
        </p:txBody>
      </p:sp>
    </p:spTree>
    <p:extLst>
      <p:ext uri="{BB962C8B-B14F-4D97-AF65-F5344CB8AC3E}">
        <p14:creationId xmlns:p14="http://schemas.microsoft.com/office/powerpoint/2010/main" val="528139096"/>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5" name="Rectangle 4"/>
          <p:cNvSpPr/>
          <p:nvPr/>
        </p:nvSpPr>
        <p:spPr>
          <a:xfrm>
            <a:off x="2517219" y="476672"/>
            <a:ext cx="4109587" cy="923330"/>
          </a:xfrm>
          <a:prstGeom prst="rect">
            <a:avLst/>
          </a:prstGeom>
          <a:noFill/>
        </p:spPr>
        <p:txBody>
          <a:bodyPr wrap="none" lIns="91440" tIns="45720" rIns="91440" bIns="45720">
            <a:spAutoFit/>
          </a:bodyPr>
          <a:lstStyle/>
          <a:p>
            <a:pPr algn="ctr"/>
            <a:r>
              <a:rPr lang="en-US" sz="54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vocabulary</a:t>
            </a:r>
            <a:endParaRPr lang="en-US" sz="54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TextBox 5"/>
          <p:cNvSpPr txBox="1"/>
          <p:nvPr/>
        </p:nvSpPr>
        <p:spPr>
          <a:xfrm>
            <a:off x="12" y="1400002"/>
            <a:ext cx="9144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1. Match the first halves of the sentences with the second halves.</a:t>
            </a:r>
          </a:p>
        </p:txBody>
      </p:sp>
      <p:graphicFrame>
        <p:nvGraphicFramePr>
          <p:cNvPr id="7" name="Table 6"/>
          <p:cNvGraphicFramePr>
            <a:graphicFrameLocks noGrp="1"/>
          </p:cNvGraphicFramePr>
          <p:nvPr>
            <p:extLst>
              <p:ext uri="{D42A27DB-BD31-4B8C-83A1-F6EECF244321}">
                <p14:modId xmlns:p14="http://schemas.microsoft.com/office/powerpoint/2010/main" val="2338986142"/>
              </p:ext>
            </p:extLst>
          </p:nvPr>
        </p:nvGraphicFramePr>
        <p:xfrm>
          <a:off x="971600" y="2060848"/>
          <a:ext cx="7200800" cy="3845560"/>
        </p:xfrm>
        <a:graphic>
          <a:graphicData uri="http://schemas.openxmlformats.org/drawingml/2006/table">
            <a:tbl>
              <a:tblPr firstRow="1" bandRow="1">
                <a:tableStyleId>{22838BEF-8BB2-4498-84A7-C5851F593DF1}</a:tableStyleId>
              </a:tblPr>
              <a:tblGrid>
                <a:gridCol w="3240360"/>
                <a:gridCol w="396044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Arial" panose="020B0604020202020204" pitchFamily="34" charset="0"/>
                          <a:ea typeface="+mn-ea"/>
                          <a:cs typeface="Arial" panose="020B0604020202020204" pitchFamily="34" charset="0"/>
                        </a:rPr>
                        <a:t>1. Although they are not Christian,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pPr>
                      <a:r>
                        <a:rPr lang="en-US" sz="1600" b="0" dirty="0">
                          <a:solidFill>
                            <a:schemeClr val="tx1"/>
                          </a:solidFill>
                          <a:effectLst/>
                          <a:latin typeface="Arial" panose="020B0604020202020204" pitchFamily="34" charset="0"/>
                          <a:cs typeface="Arial" panose="020B0604020202020204" pitchFamily="34" charset="0"/>
                        </a:rPr>
                        <a:t>A</a:t>
                      </a:r>
                      <a:r>
                        <a:rPr lang="en-US" sz="1600" b="0" dirty="0" smtClean="0">
                          <a:solidFill>
                            <a:schemeClr val="tx1"/>
                          </a:solidFill>
                          <a:effectLst/>
                          <a:latin typeface="Arial" panose="020B0604020202020204" pitchFamily="34" charset="0"/>
                          <a:cs typeface="Arial" panose="020B0604020202020204" pitchFamily="34" charset="0"/>
                        </a:rPr>
                        <a:t>. the </a:t>
                      </a:r>
                      <a:r>
                        <a:rPr lang="en-US" sz="1600" b="0" dirty="0">
                          <a:solidFill>
                            <a:schemeClr val="tx1"/>
                          </a:solidFill>
                          <a:effectLst/>
                          <a:latin typeface="Arial" panose="020B0604020202020204" pitchFamily="34" charset="0"/>
                          <a:cs typeface="Arial" panose="020B0604020202020204" pitchFamily="34" charset="0"/>
                        </a:rPr>
                        <a:t>first person to step into your house in the new year should be a 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0" i="0" kern="1200" dirty="0" smtClean="0">
                          <a:solidFill>
                            <a:schemeClr val="tx1"/>
                          </a:solidFill>
                          <a:effectLst/>
                          <a:latin typeface="Arial" panose="020B0604020202020204" pitchFamily="34" charset="0"/>
                          <a:ea typeface="+mn-ea"/>
                          <a:cs typeface="Arial" panose="020B0604020202020204" pitchFamily="34" charset="0"/>
                        </a:rPr>
                        <a:t>2. It’s the custom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pPr>
                      <a:r>
                        <a:rPr lang="en-US" sz="1600" b="0" dirty="0">
                          <a:solidFill>
                            <a:schemeClr val="tx1"/>
                          </a:solidFill>
                          <a:effectLst/>
                          <a:latin typeface="Arial" panose="020B0604020202020204" pitchFamily="34" charset="0"/>
                          <a:cs typeface="Arial" panose="020B0604020202020204" pitchFamily="34" charset="0"/>
                        </a:rPr>
                        <a:t>B</a:t>
                      </a:r>
                      <a:r>
                        <a:rPr lang="en-US" sz="1600" b="0" dirty="0" smtClean="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making </a:t>
                      </a:r>
                      <a:r>
                        <a:rPr lang="en-US" sz="1600" dirty="0">
                          <a:solidFill>
                            <a:schemeClr val="tx1"/>
                          </a:solidFill>
                          <a:effectLst/>
                          <a:latin typeface="Arial" panose="020B0604020202020204" pitchFamily="34" charset="0"/>
                          <a:cs typeface="Arial" panose="020B0604020202020204" pitchFamily="34" charset="0"/>
                        </a:rPr>
                        <a:t>sponge cakes for the Mid-Autumn Festival instead of mooncakes.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0" i="0" kern="1200" dirty="0" smtClean="0">
                          <a:solidFill>
                            <a:schemeClr val="tx1"/>
                          </a:solidFill>
                          <a:effectLst/>
                          <a:latin typeface="Arial" panose="020B0604020202020204" pitchFamily="34" charset="0"/>
                          <a:ea typeface="+mn-ea"/>
                          <a:cs typeface="Arial" panose="020B0604020202020204" pitchFamily="34" charset="0"/>
                        </a:rPr>
                        <a:t>3. According to tradition,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pPr>
                      <a:r>
                        <a:rPr lang="en-US" sz="1600" b="0" dirty="0">
                          <a:solidFill>
                            <a:schemeClr val="tx1"/>
                          </a:solidFill>
                          <a:effectLst/>
                          <a:latin typeface="Arial" panose="020B0604020202020204" pitchFamily="34" charset="0"/>
                          <a:cs typeface="Arial" panose="020B0604020202020204" pitchFamily="34" charset="0"/>
                        </a:rPr>
                        <a:t>C</a:t>
                      </a:r>
                      <a:r>
                        <a:rPr lang="en-US" sz="1600" b="0" dirty="0" smtClean="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the </a:t>
                      </a:r>
                      <a:r>
                        <a:rPr lang="en-US" sz="1600" dirty="0">
                          <a:solidFill>
                            <a:schemeClr val="tx1"/>
                          </a:solidFill>
                          <a:effectLst/>
                          <a:latin typeface="Arial" panose="020B0604020202020204" pitchFamily="34" charset="0"/>
                          <a:cs typeface="Arial" panose="020B0604020202020204" pitchFamily="34" charset="0"/>
                        </a:rPr>
                        <a:t>tradition of living with their 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Arial" panose="020B0604020202020204" pitchFamily="34" charset="0"/>
                          <a:ea typeface="+mn-ea"/>
                          <a:cs typeface="Arial" panose="020B0604020202020204" pitchFamily="34" charset="0"/>
                        </a:rPr>
                        <a:t>4.</a:t>
                      </a:r>
                      <a:r>
                        <a:rPr lang="vi-VN" sz="1600" b="0" i="0" kern="1200" dirty="0" smtClean="0">
                          <a:solidFill>
                            <a:schemeClr val="tx1"/>
                          </a:solidFill>
                          <a:effectLst/>
                          <a:latin typeface="Arial" panose="020B0604020202020204" pitchFamily="34" charset="0"/>
                          <a:ea typeface="+mn-ea"/>
                          <a:cs typeface="Arial" panose="020B0604020202020204" pitchFamily="34" charset="0"/>
                        </a:rPr>
                        <a:t> </a:t>
                      </a:r>
                      <a:r>
                        <a:rPr lang="en-US" sz="1600" b="0" i="0" kern="1200" dirty="0" smtClean="0">
                          <a:solidFill>
                            <a:schemeClr val="tx1"/>
                          </a:solidFill>
                          <a:effectLst/>
                          <a:latin typeface="Arial" panose="020B0604020202020204" pitchFamily="34" charset="0"/>
                          <a:ea typeface="+mn-ea"/>
                          <a:cs typeface="Arial" panose="020B0604020202020204" pitchFamily="34" charset="0"/>
                        </a:rPr>
                        <a:t>There is a tradition in our school that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pPr>
                      <a:r>
                        <a:rPr lang="en-US" sz="1600" b="0" dirty="0">
                          <a:solidFill>
                            <a:schemeClr val="tx1"/>
                          </a:solidFill>
                          <a:effectLst/>
                          <a:latin typeface="Arial" panose="020B0604020202020204" pitchFamily="34" charset="0"/>
                          <a:cs typeface="Arial" panose="020B0604020202020204" pitchFamily="34" charset="0"/>
                        </a:rPr>
                        <a:t>D</a:t>
                      </a:r>
                      <a:r>
                        <a:rPr lang="en-US" sz="1600" b="0" dirty="0" smtClean="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in </a:t>
                      </a:r>
                      <a:r>
                        <a:rPr lang="en-US" sz="1600" dirty="0">
                          <a:solidFill>
                            <a:schemeClr val="tx1"/>
                          </a:solidFill>
                          <a:effectLst/>
                          <a:latin typeface="Arial" panose="020B0604020202020204" pitchFamily="34" charset="0"/>
                          <a:cs typeface="Arial" panose="020B0604020202020204" pitchFamily="34" charset="0"/>
                        </a:rPr>
                        <a:t>that country for women to get married in 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Arial" panose="020B0604020202020204" pitchFamily="34" charset="0"/>
                          <a:ea typeface="+mn-ea"/>
                          <a:cs typeface="Arial" panose="020B0604020202020204" pitchFamily="34" charset="0"/>
                        </a:rPr>
                        <a:t>5. They broke with tradition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pPr>
                      <a:r>
                        <a:rPr lang="en-US" sz="1600" b="0" dirty="0">
                          <a:solidFill>
                            <a:schemeClr val="tx1"/>
                          </a:solidFill>
                          <a:effectLst/>
                          <a:latin typeface="Arial" panose="020B0604020202020204" pitchFamily="34" charset="0"/>
                          <a:cs typeface="Arial" panose="020B0604020202020204" pitchFamily="34" charset="0"/>
                        </a:rPr>
                        <a:t>E</a:t>
                      </a:r>
                      <a:r>
                        <a:rPr lang="en-US" sz="1600" b="0" dirty="0" smtClean="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the </a:t>
                      </a:r>
                      <a:r>
                        <a:rPr lang="en-US" sz="1600" dirty="0">
                          <a:solidFill>
                            <a:schemeClr val="tx1"/>
                          </a:solidFill>
                          <a:effectLst/>
                          <a:latin typeface="Arial" panose="020B0604020202020204" pitchFamily="34" charset="0"/>
                          <a:cs typeface="Arial" panose="020B0604020202020204" pitchFamily="34" charset="0"/>
                        </a:rPr>
                        <a:t>family has the custom of giving presents at Christmas.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Arial" panose="020B0604020202020204" pitchFamily="34" charset="0"/>
                          <a:ea typeface="+mn-ea"/>
                          <a:cs typeface="Arial" panose="020B0604020202020204" pitchFamily="34" charset="0"/>
                        </a:rPr>
                        <a:t>6. Many young people do not follow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pPr>
                      <a:r>
                        <a:rPr lang="en-US" sz="1600" b="0" dirty="0">
                          <a:solidFill>
                            <a:schemeClr val="tx1"/>
                          </a:solidFill>
                          <a:effectLst/>
                          <a:latin typeface="Arial" panose="020B0604020202020204" pitchFamily="34" charset="0"/>
                          <a:cs typeface="Arial" panose="020B0604020202020204" pitchFamily="34" charset="0"/>
                        </a:rPr>
                        <a:t>F</a:t>
                      </a:r>
                      <a:r>
                        <a:rPr lang="en-US" sz="1600" b="0" dirty="0" smtClean="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morning </a:t>
                      </a:r>
                      <a:r>
                        <a:rPr lang="en-US" sz="1600" dirty="0">
                          <a:solidFill>
                            <a:schemeClr val="tx1"/>
                          </a:solidFill>
                          <a:effectLst/>
                          <a:latin typeface="Arial" panose="020B0604020202020204" pitchFamily="34" charset="0"/>
                          <a:cs typeface="Arial" panose="020B0604020202020204" pitchFamily="34" charset="0"/>
                        </a:rPr>
                        <a:t>exercise at 5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smtClean="0">
                          <a:solidFill>
                            <a:schemeClr val="tx1"/>
                          </a:solidFill>
                          <a:effectLst/>
                          <a:latin typeface="Arial" panose="020B0604020202020204" pitchFamily="34" charset="0"/>
                          <a:ea typeface="+mn-ea"/>
                          <a:cs typeface="Arial" panose="020B0604020202020204" pitchFamily="34" charset="0"/>
                        </a:rPr>
                        <a:t>7. In my family there is a custom of doing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pPr>
                      <a:r>
                        <a:rPr lang="en-US" sz="1600" b="0" dirty="0">
                          <a:solidFill>
                            <a:schemeClr val="tx1"/>
                          </a:solidFill>
                          <a:effectLst/>
                          <a:latin typeface="Arial" panose="020B0604020202020204" pitchFamily="34" charset="0"/>
                          <a:cs typeface="Arial" panose="020B0604020202020204" pitchFamily="34" charset="0"/>
                        </a:rPr>
                        <a:t>G</a:t>
                      </a:r>
                      <a:r>
                        <a:rPr lang="en-US" sz="1600" b="0" dirty="0" smtClean="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girls </a:t>
                      </a:r>
                      <a:r>
                        <a:rPr lang="en-US" sz="1600" dirty="0">
                          <a:solidFill>
                            <a:schemeClr val="tx1"/>
                          </a:solidFill>
                          <a:effectLst/>
                          <a:latin typeface="Arial" panose="020B0604020202020204" pitchFamily="34" charset="0"/>
                          <a:cs typeface="Arial" panose="020B0604020202020204" pitchFamily="34" charset="0"/>
                        </a:rPr>
                        <a:t>should wear </a:t>
                      </a:r>
                      <a:r>
                        <a:rPr lang="en-US" sz="1600" dirty="0" err="1">
                          <a:solidFill>
                            <a:schemeClr val="tx1"/>
                          </a:solidFill>
                          <a:effectLst/>
                          <a:latin typeface="Arial" panose="020B0604020202020204" pitchFamily="34" charset="0"/>
                          <a:cs typeface="Arial" panose="020B0604020202020204" pitchFamily="34" charset="0"/>
                        </a:rPr>
                        <a:t>ao</a:t>
                      </a:r>
                      <a:r>
                        <a:rPr lang="en-US" sz="1600" dirty="0">
                          <a:solidFill>
                            <a:schemeClr val="tx1"/>
                          </a:solidFill>
                          <a:effectLst/>
                          <a:latin typeface="Arial" panose="020B0604020202020204" pitchFamily="34" charset="0"/>
                          <a:cs typeface="Arial" panose="020B0604020202020204" pitchFamily="34" charset="0"/>
                        </a:rPr>
                        <a:t> </a:t>
                      </a:r>
                      <a:r>
                        <a:rPr lang="en-US" sz="1600" dirty="0" err="1">
                          <a:solidFill>
                            <a:schemeClr val="tx1"/>
                          </a:solidFill>
                          <a:effectLst/>
                          <a:latin typeface="Arial" panose="020B0604020202020204" pitchFamily="34" charset="0"/>
                          <a:cs typeface="Arial" panose="020B0604020202020204" pitchFamily="34" charset="0"/>
                        </a:rPr>
                        <a:t>dai</a:t>
                      </a:r>
                      <a:r>
                        <a:rPr lang="en-US" sz="1600" dirty="0">
                          <a:solidFill>
                            <a:schemeClr val="tx1"/>
                          </a:solidFill>
                          <a:effectLst/>
                          <a:latin typeface="Arial" panose="020B0604020202020204" pitchFamily="34" charset="0"/>
                          <a:cs typeface="Arial" panose="020B0604020202020204" pitchFamily="34" charset="0"/>
                        </a:rPr>
                        <a:t> on the first day of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803803" y="2236802"/>
            <a:ext cx="316112"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3785368" y="2806707"/>
            <a:ext cx="352982"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798192" y="4941168"/>
            <a:ext cx="327334"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791925" y="5517232"/>
            <a:ext cx="308098"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3794185" y="4365104"/>
            <a:ext cx="335348"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3785368" y="3748970"/>
            <a:ext cx="354584"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3773345" y="3172906"/>
            <a:ext cx="346570"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654724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2. Read the full sentences in 1 again and complete the expressions below.</a:t>
            </a:r>
          </a:p>
        </p:txBody>
      </p:sp>
      <p:sp>
        <p:nvSpPr>
          <p:cNvPr id="5" name="Rectangle 4"/>
          <p:cNvSpPr/>
          <p:nvPr/>
        </p:nvSpPr>
        <p:spPr>
          <a:xfrm>
            <a:off x="0" y="1340768"/>
            <a:ext cx="9144000" cy="4401205"/>
          </a:xfrm>
          <a:prstGeom prst="rect">
            <a:avLst/>
          </a:prstGeom>
        </p:spPr>
        <p:txBody>
          <a:bodyPr wrap="square">
            <a:spAutoFit/>
          </a:bodyPr>
          <a:lstStyle/>
          <a:p>
            <a:pPr marL="457200" indent="-457200">
              <a:buAutoNum type="arabicPeriod"/>
            </a:pPr>
            <a:r>
              <a:rPr lang="en-US" sz="2000" dirty="0" smtClean="0"/>
              <a:t>it’s </a:t>
            </a:r>
            <a:r>
              <a:rPr lang="en-US" sz="2000" dirty="0"/>
              <a:t>the </a:t>
            </a:r>
            <a:r>
              <a:rPr lang="en-US" sz="2000" dirty="0" smtClean="0"/>
              <a:t>___________</a:t>
            </a:r>
            <a:r>
              <a:rPr lang="en-US" sz="2000" dirty="0"/>
              <a:t> for somebody to do </a:t>
            </a:r>
            <a:r>
              <a:rPr lang="en-US" sz="2000" dirty="0" smtClean="0"/>
              <a:t>something</a:t>
            </a:r>
          </a:p>
          <a:p>
            <a:endParaRPr lang="en-US" sz="2000" dirty="0"/>
          </a:p>
          <a:p>
            <a:pPr marL="457200" indent="-457200">
              <a:buAutoNum type="arabicPeriod" startAt="2"/>
            </a:pPr>
            <a:r>
              <a:rPr lang="en-US" sz="2000" dirty="0" smtClean="0"/>
              <a:t>there’s </a:t>
            </a:r>
            <a:r>
              <a:rPr lang="en-US" sz="2000" dirty="0"/>
              <a:t>a </a:t>
            </a:r>
            <a:r>
              <a:rPr lang="en-US" sz="2000" dirty="0" smtClean="0"/>
              <a:t>___________</a:t>
            </a:r>
            <a:r>
              <a:rPr lang="en-US" sz="2000" dirty="0"/>
              <a:t> that + </a:t>
            </a:r>
            <a:r>
              <a:rPr lang="en-US" sz="2000" i="1" dirty="0" smtClean="0"/>
              <a:t>clause</a:t>
            </a:r>
          </a:p>
          <a:p>
            <a:endParaRPr lang="en-US" sz="2000" dirty="0"/>
          </a:p>
          <a:p>
            <a:r>
              <a:rPr lang="en-US" sz="2000" dirty="0"/>
              <a:t>3</a:t>
            </a:r>
            <a:r>
              <a:rPr lang="en-US" sz="2000" dirty="0" smtClean="0"/>
              <a:t>.    </a:t>
            </a:r>
            <a:r>
              <a:rPr lang="en-US" sz="2000" dirty="0"/>
              <a:t> </a:t>
            </a:r>
            <a:r>
              <a:rPr lang="en-US" sz="2000" dirty="0" smtClean="0"/>
              <a:t>___________ to </a:t>
            </a:r>
            <a:r>
              <a:rPr lang="en-US" sz="2000" dirty="0"/>
              <a:t>tradition, + </a:t>
            </a:r>
            <a:r>
              <a:rPr lang="en-US" sz="2000" i="1" dirty="0" smtClean="0"/>
              <a:t>clause</a:t>
            </a:r>
          </a:p>
          <a:p>
            <a:endParaRPr lang="en-US" sz="2000" i="1" dirty="0" smtClean="0"/>
          </a:p>
          <a:p>
            <a:pPr marL="457200" indent="-457200">
              <a:buAutoNum type="arabicPeriod" startAt="4"/>
            </a:pPr>
            <a:r>
              <a:rPr lang="en-US" sz="2000" dirty="0" smtClean="0"/>
              <a:t>follow the</a:t>
            </a:r>
            <a:r>
              <a:rPr lang="en-US" sz="2000" dirty="0"/>
              <a:t> ___________ </a:t>
            </a:r>
            <a:r>
              <a:rPr lang="en-US" sz="2000" dirty="0" smtClean="0"/>
              <a:t>of </a:t>
            </a:r>
            <a:r>
              <a:rPr lang="en-US" sz="2000" dirty="0"/>
              <a:t>doing </a:t>
            </a:r>
            <a:r>
              <a:rPr lang="en-US" sz="2000" dirty="0" smtClean="0"/>
              <a:t>something</a:t>
            </a:r>
          </a:p>
          <a:p>
            <a:endParaRPr lang="en-US" sz="2000" dirty="0"/>
          </a:p>
          <a:p>
            <a:pPr marL="457200" indent="-457200">
              <a:buAutoNum type="arabicPeriod" startAt="5"/>
            </a:pPr>
            <a:r>
              <a:rPr lang="en-US" sz="2000" dirty="0" smtClean="0"/>
              <a:t>break </a:t>
            </a:r>
            <a:r>
              <a:rPr lang="en-US" sz="2000" dirty="0"/>
              <a:t>___________ </a:t>
            </a:r>
            <a:r>
              <a:rPr lang="en-US" sz="2000" dirty="0" smtClean="0"/>
              <a:t>tradition </a:t>
            </a:r>
            <a:r>
              <a:rPr lang="en-US" sz="2000" dirty="0"/>
              <a:t>by doing </a:t>
            </a:r>
            <a:r>
              <a:rPr lang="en-US" sz="2000" dirty="0" smtClean="0"/>
              <a:t>something</a:t>
            </a:r>
          </a:p>
          <a:p>
            <a:endParaRPr lang="en-US" sz="2000" dirty="0"/>
          </a:p>
          <a:p>
            <a:pPr marL="457200" indent="-457200">
              <a:buAutoNum type="arabicPeriod" startAt="6"/>
            </a:pPr>
            <a:r>
              <a:rPr lang="en-US" sz="2000" dirty="0" smtClean="0"/>
              <a:t>have </a:t>
            </a:r>
            <a:r>
              <a:rPr lang="en-US" sz="2000" dirty="0"/>
              <a:t>the </a:t>
            </a:r>
            <a:r>
              <a:rPr lang="en-US" sz="2000" dirty="0" smtClean="0"/>
              <a:t>custom </a:t>
            </a:r>
            <a:r>
              <a:rPr lang="en-US" sz="2000" dirty="0"/>
              <a:t>___________ </a:t>
            </a:r>
            <a:r>
              <a:rPr lang="en-US" sz="2000" dirty="0" smtClean="0"/>
              <a:t>doing something</a:t>
            </a:r>
          </a:p>
          <a:p>
            <a:endParaRPr lang="en-US" sz="2000" dirty="0"/>
          </a:p>
          <a:p>
            <a:pPr marL="457200" indent="-457200">
              <a:buAutoNum type="arabicPeriod" startAt="7"/>
            </a:pPr>
            <a:r>
              <a:rPr lang="en-US" sz="2000" dirty="0" smtClean="0"/>
              <a:t>there </a:t>
            </a:r>
            <a:r>
              <a:rPr lang="en-US" sz="2000" dirty="0"/>
              <a:t>is a custom </a:t>
            </a:r>
            <a:r>
              <a:rPr lang="en-US" sz="2000" dirty="0" smtClean="0"/>
              <a:t>of</a:t>
            </a:r>
            <a:r>
              <a:rPr lang="en-US" sz="2000" dirty="0"/>
              <a:t> ___________ </a:t>
            </a:r>
            <a:r>
              <a:rPr lang="en-US" sz="2000" dirty="0" smtClean="0"/>
              <a:t>something</a:t>
            </a:r>
          </a:p>
          <a:p>
            <a:endParaRPr lang="en-US" sz="2000" dirty="0"/>
          </a:p>
        </p:txBody>
      </p:sp>
      <p:sp>
        <p:nvSpPr>
          <p:cNvPr id="6" name="TextBox 5"/>
          <p:cNvSpPr txBox="1"/>
          <p:nvPr/>
        </p:nvSpPr>
        <p:spPr>
          <a:xfrm>
            <a:off x="1533443" y="1309171"/>
            <a:ext cx="950325" cy="400110"/>
          </a:xfrm>
          <a:prstGeom prst="rect">
            <a:avLst/>
          </a:prstGeom>
          <a:noFill/>
        </p:spPr>
        <p:txBody>
          <a:bodyPr wrap="none" rtlCol="0">
            <a:spAutoFit/>
          </a:bodyPr>
          <a:lstStyle/>
          <a:p>
            <a:r>
              <a:rPr lang="en-US" sz="2000" b="1" i="1" dirty="0" smtClean="0">
                <a:solidFill>
                  <a:srgbClr val="7030A0"/>
                </a:solidFill>
              </a:rPr>
              <a:t>custom</a:t>
            </a:r>
            <a:endParaRPr lang="vi-VN" sz="2000" b="1" i="1" dirty="0">
              <a:solidFill>
                <a:srgbClr val="7030A0"/>
              </a:solidFill>
            </a:endParaRPr>
          </a:p>
        </p:txBody>
      </p:sp>
      <p:sp>
        <p:nvSpPr>
          <p:cNvPr id="7" name="TextBox 6"/>
          <p:cNvSpPr txBox="1"/>
          <p:nvPr/>
        </p:nvSpPr>
        <p:spPr>
          <a:xfrm>
            <a:off x="1801890" y="3140968"/>
            <a:ext cx="1114408" cy="400110"/>
          </a:xfrm>
          <a:prstGeom prst="rect">
            <a:avLst/>
          </a:prstGeom>
          <a:noFill/>
        </p:spPr>
        <p:txBody>
          <a:bodyPr wrap="none" rtlCol="0">
            <a:spAutoFit/>
          </a:bodyPr>
          <a:lstStyle/>
          <a:p>
            <a:r>
              <a:rPr lang="en-US" sz="2000" b="1" i="1" dirty="0" smtClean="0">
                <a:solidFill>
                  <a:srgbClr val="7030A0"/>
                </a:solidFill>
              </a:rPr>
              <a:t>tradition</a:t>
            </a:r>
            <a:endParaRPr lang="vi-VN" sz="2000" b="1" i="1" dirty="0">
              <a:solidFill>
                <a:srgbClr val="7030A0"/>
              </a:solidFill>
            </a:endParaRPr>
          </a:p>
        </p:txBody>
      </p:sp>
      <p:sp>
        <p:nvSpPr>
          <p:cNvPr id="8" name="TextBox 7"/>
          <p:cNvSpPr txBox="1"/>
          <p:nvPr/>
        </p:nvSpPr>
        <p:spPr>
          <a:xfrm>
            <a:off x="611560" y="2524834"/>
            <a:ext cx="1216551" cy="400110"/>
          </a:xfrm>
          <a:prstGeom prst="rect">
            <a:avLst/>
          </a:prstGeom>
          <a:noFill/>
        </p:spPr>
        <p:txBody>
          <a:bodyPr wrap="none" rtlCol="0">
            <a:spAutoFit/>
          </a:bodyPr>
          <a:lstStyle/>
          <a:p>
            <a:r>
              <a:rPr lang="en-US" sz="2000" b="1" i="1" dirty="0" smtClean="0">
                <a:solidFill>
                  <a:srgbClr val="7030A0"/>
                </a:solidFill>
              </a:rPr>
              <a:t>according</a:t>
            </a:r>
            <a:endParaRPr lang="vi-VN" sz="2000" b="1" i="1" dirty="0">
              <a:solidFill>
                <a:srgbClr val="7030A0"/>
              </a:solidFill>
            </a:endParaRPr>
          </a:p>
        </p:txBody>
      </p:sp>
      <p:sp>
        <p:nvSpPr>
          <p:cNvPr id="9" name="TextBox 8"/>
          <p:cNvSpPr txBox="1"/>
          <p:nvPr/>
        </p:nvSpPr>
        <p:spPr>
          <a:xfrm>
            <a:off x="1533443" y="3748970"/>
            <a:ext cx="660758" cy="400110"/>
          </a:xfrm>
          <a:prstGeom prst="rect">
            <a:avLst/>
          </a:prstGeom>
          <a:noFill/>
        </p:spPr>
        <p:txBody>
          <a:bodyPr wrap="none" rtlCol="0">
            <a:spAutoFit/>
          </a:bodyPr>
          <a:lstStyle/>
          <a:p>
            <a:r>
              <a:rPr lang="en-US" sz="2000" b="1" i="1" dirty="0" smtClean="0">
                <a:solidFill>
                  <a:srgbClr val="7030A0"/>
                </a:solidFill>
              </a:rPr>
              <a:t>with</a:t>
            </a:r>
            <a:endParaRPr lang="vi-VN" sz="2000" b="1" i="1" dirty="0">
              <a:solidFill>
                <a:srgbClr val="7030A0"/>
              </a:solidFill>
            </a:endParaRPr>
          </a:p>
        </p:txBody>
      </p:sp>
      <p:sp>
        <p:nvSpPr>
          <p:cNvPr id="10" name="TextBox 9"/>
          <p:cNvSpPr txBox="1"/>
          <p:nvPr/>
        </p:nvSpPr>
        <p:spPr>
          <a:xfrm>
            <a:off x="2771800" y="4365104"/>
            <a:ext cx="397866" cy="400110"/>
          </a:xfrm>
          <a:prstGeom prst="rect">
            <a:avLst/>
          </a:prstGeom>
          <a:noFill/>
        </p:spPr>
        <p:txBody>
          <a:bodyPr wrap="none" rtlCol="0">
            <a:spAutoFit/>
          </a:bodyPr>
          <a:lstStyle/>
          <a:p>
            <a:r>
              <a:rPr lang="en-US" sz="2000" b="1" i="1" dirty="0" smtClean="0">
                <a:solidFill>
                  <a:srgbClr val="7030A0"/>
                </a:solidFill>
              </a:rPr>
              <a:t>of</a:t>
            </a:r>
            <a:endParaRPr lang="vi-VN" sz="2000" b="1" i="1" dirty="0">
              <a:solidFill>
                <a:srgbClr val="7030A0"/>
              </a:solidFill>
            </a:endParaRPr>
          </a:p>
        </p:txBody>
      </p:sp>
      <p:sp>
        <p:nvSpPr>
          <p:cNvPr id="11" name="TextBox 10"/>
          <p:cNvSpPr txBox="1"/>
          <p:nvPr/>
        </p:nvSpPr>
        <p:spPr>
          <a:xfrm>
            <a:off x="2915816" y="4973106"/>
            <a:ext cx="785793" cy="400110"/>
          </a:xfrm>
          <a:prstGeom prst="rect">
            <a:avLst/>
          </a:prstGeom>
          <a:noFill/>
        </p:spPr>
        <p:txBody>
          <a:bodyPr wrap="none" rtlCol="0">
            <a:spAutoFit/>
          </a:bodyPr>
          <a:lstStyle/>
          <a:p>
            <a:r>
              <a:rPr lang="en-US" sz="2000" b="1" i="1" dirty="0" smtClean="0">
                <a:solidFill>
                  <a:srgbClr val="7030A0"/>
                </a:solidFill>
              </a:rPr>
              <a:t>doing</a:t>
            </a:r>
            <a:endParaRPr lang="vi-VN" sz="2000" b="1" i="1" dirty="0">
              <a:solidFill>
                <a:srgbClr val="7030A0"/>
              </a:solidFill>
            </a:endParaRPr>
          </a:p>
        </p:txBody>
      </p:sp>
      <p:sp>
        <p:nvSpPr>
          <p:cNvPr id="12" name="TextBox 11"/>
          <p:cNvSpPr txBox="1"/>
          <p:nvPr/>
        </p:nvSpPr>
        <p:spPr>
          <a:xfrm>
            <a:off x="1619672" y="1919059"/>
            <a:ext cx="1114408" cy="400110"/>
          </a:xfrm>
          <a:prstGeom prst="rect">
            <a:avLst/>
          </a:prstGeom>
          <a:noFill/>
        </p:spPr>
        <p:txBody>
          <a:bodyPr wrap="none" rtlCol="0">
            <a:spAutoFit/>
          </a:bodyPr>
          <a:lstStyle/>
          <a:p>
            <a:r>
              <a:rPr lang="en-US" sz="2000" b="1" i="1" dirty="0" smtClean="0">
                <a:solidFill>
                  <a:srgbClr val="7030A0"/>
                </a:solidFill>
              </a:rPr>
              <a:t>tradition</a:t>
            </a:r>
            <a:endParaRPr lang="vi-VN" sz="2000" b="1" i="1" dirty="0">
              <a:solidFill>
                <a:srgbClr val="7030A0"/>
              </a:solidFill>
            </a:endParaRPr>
          </a:p>
        </p:txBody>
      </p:sp>
    </p:spTree>
    <p:extLst>
      <p:ext uri="{BB962C8B-B14F-4D97-AF65-F5344CB8AC3E}">
        <p14:creationId xmlns:p14="http://schemas.microsoft.com/office/powerpoint/2010/main" val="13695128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1015663"/>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3. Read the following customs and traditions. Make sentences to say if you have these in your province area, using any of the expressions in 2. Remember to change the verb tense if necessary.</a:t>
            </a:r>
          </a:p>
        </p:txBody>
      </p:sp>
      <p:sp>
        <p:nvSpPr>
          <p:cNvPr id="7" name="Oval Callout 6"/>
          <p:cNvSpPr/>
          <p:nvPr/>
        </p:nvSpPr>
        <p:spPr>
          <a:xfrm>
            <a:off x="395536" y="1715910"/>
            <a:ext cx="4464496" cy="1288593"/>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i="1" dirty="0"/>
              <a:t>According to tradition, we have fireworks on New Year’s Eve.</a:t>
            </a:r>
            <a:endParaRPr lang="vi-VN" dirty="0"/>
          </a:p>
        </p:txBody>
      </p:sp>
      <p:sp>
        <p:nvSpPr>
          <p:cNvPr id="8" name="Oval Callout 7"/>
          <p:cNvSpPr/>
          <p:nvPr/>
        </p:nvSpPr>
        <p:spPr>
          <a:xfrm>
            <a:off x="4499992" y="3220527"/>
            <a:ext cx="4176464" cy="1288593"/>
          </a:xfrm>
          <a:prstGeom prst="wedgeEllipseCallout">
            <a:avLst>
              <a:gd name="adj1" fmla="val 31229"/>
              <a:gd name="adj2" fmla="val 625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i="1" dirty="0"/>
              <a:t>My area broke with tradition by not having firecrackers on New Year’s Eve.</a:t>
            </a:r>
            <a:endParaRPr lang="vi-VN" dirty="0"/>
          </a:p>
        </p:txBody>
      </p:sp>
      <p:sp>
        <p:nvSpPr>
          <p:cNvPr id="9" name="Oval Callout 8"/>
          <p:cNvSpPr/>
          <p:nvPr/>
        </p:nvSpPr>
        <p:spPr>
          <a:xfrm>
            <a:off x="1115616" y="4732695"/>
            <a:ext cx="4176464" cy="1288593"/>
          </a:xfrm>
          <a:prstGeom prst="wedgeEllipseCallout">
            <a:avLst>
              <a:gd name="adj1" fmla="val 31229"/>
              <a:gd name="adj2" fmla="val 625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i="1" dirty="0"/>
              <a:t>There’s a tradition in our province of having fireworks on New Year’s Eve.</a:t>
            </a:r>
            <a:endParaRPr lang="vi-VN" dirty="0"/>
          </a:p>
        </p:txBody>
      </p:sp>
    </p:spTree>
    <p:extLst>
      <p:ext uri="{BB962C8B-B14F-4D97-AF65-F5344CB8AC3E}">
        <p14:creationId xmlns:p14="http://schemas.microsoft.com/office/powerpoint/2010/main" val="13695128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Rectangle 3"/>
          <p:cNvSpPr/>
          <p:nvPr/>
        </p:nvSpPr>
        <p:spPr>
          <a:xfrm>
            <a:off x="0" y="1336119"/>
            <a:ext cx="9144000" cy="163121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1. having fireworks on New Year’s Eve</a:t>
            </a:r>
          </a:p>
          <a:p>
            <a:r>
              <a:rPr lang="en-US" sz="2000" dirty="0">
                <a:latin typeface="Arial" panose="020B0604020202020204" pitchFamily="34" charset="0"/>
                <a:cs typeface="Arial" panose="020B0604020202020204" pitchFamily="34" charset="0"/>
              </a:rPr>
              <a:t>2. waiting until the guests finish eating before leaving the dinner table</a:t>
            </a:r>
          </a:p>
          <a:p>
            <a:r>
              <a:rPr lang="en-US" sz="2000" dirty="0">
                <a:latin typeface="Arial" panose="020B0604020202020204" pitchFamily="34" charset="0"/>
                <a:cs typeface="Arial" panose="020B0604020202020204" pitchFamily="34" charset="0"/>
              </a:rPr>
              <a:t>3. touching children’s heads</a:t>
            </a:r>
          </a:p>
          <a:p>
            <a:r>
              <a:rPr lang="en-US" sz="2000" dirty="0">
                <a:latin typeface="Arial" panose="020B0604020202020204" pitchFamily="34" charset="0"/>
                <a:cs typeface="Arial" panose="020B0604020202020204" pitchFamily="34" charset="0"/>
              </a:rPr>
              <a:t>4. decorating the house on special occasions</a:t>
            </a:r>
          </a:p>
          <a:p>
            <a:r>
              <a:rPr lang="en-US" sz="2000" dirty="0">
                <a:latin typeface="Arial" panose="020B0604020202020204" pitchFamily="34" charset="0"/>
                <a:cs typeface="Arial" panose="020B0604020202020204" pitchFamily="34" charset="0"/>
              </a:rPr>
              <a:t>5. women shaking strangers’ hands</a:t>
            </a:r>
          </a:p>
        </p:txBody>
      </p:sp>
    </p:spTree>
    <p:extLst>
      <p:ext uri="{BB962C8B-B14F-4D97-AF65-F5344CB8AC3E}">
        <p14:creationId xmlns:p14="http://schemas.microsoft.com/office/powerpoint/2010/main" val="13695128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4. Now complete the following sentences with your own ideas.</a:t>
            </a:r>
          </a:p>
        </p:txBody>
      </p:sp>
      <p:sp>
        <p:nvSpPr>
          <p:cNvPr id="5" name="Rectangle 4"/>
          <p:cNvSpPr/>
          <p:nvPr/>
        </p:nvSpPr>
        <p:spPr>
          <a:xfrm>
            <a:off x="0" y="1340768"/>
            <a:ext cx="9144000" cy="2862322"/>
          </a:xfrm>
          <a:prstGeom prst="rect">
            <a:avLst/>
          </a:prstGeom>
        </p:spPr>
        <p:txBody>
          <a:bodyPr wrap="square">
            <a:spAutoFit/>
          </a:bodyPr>
          <a:lstStyle/>
          <a:p>
            <a:r>
              <a:rPr lang="en-US" sz="2000" dirty="0"/>
              <a:t>1. It’s the custom in my country that </a:t>
            </a:r>
            <a:r>
              <a:rPr lang="en-US" sz="2000" dirty="0" smtClean="0"/>
              <a:t>________________________</a:t>
            </a:r>
          </a:p>
          <a:p>
            <a:r>
              <a:rPr lang="en-US" sz="2000" dirty="0"/>
              <a:t/>
            </a:r>
            <a:br>
              <a:rPr lang="en-US" sz="2000" dirty="0"/>
            </a:br>
            <a:r>
              <a:rPr lang="en-US" sz="2000" dirty="0"/>
              <a:t>2. We broke with tradition by </a:t>
            </a:r>
            <a:r>
              <a:rPr lang="en-US" sz="2000" dirty="0" smtClean="0"/>
              <a:t>______________________________</a:t>
            </a:r>
          </a:p>
          <a:p>
            <a:r>
              <a:rPr lang="en-US" sz="2000" dirty="0"/>
              <a:t/>
            </a:r>
            <a:br>
              <a:rPr lang="en-US" sz="2000" dirty="0"/>
            </a:br>
            <a:r>
              <a:rPr lang="en-US" sz="2000" dirty="0"/>
              <a:t>3. There’s a tradition in my family that </a:t>
            </a:r>
            <a:r>
              <a:rPr lang="en-US" sz="2000" dirty="0" smtClean="0"/>
              <a:t>_______________________</a:t>
            </a:r>
          </a:p>
          <a:p>
            <a:r>
              <a:rPr lang="en-US" sz="2000" dirty="0"/>
              <a:t/>
            </a:r>
            <a:br>
              <a:rPr lang="en-US" sz="2000" dirty="0"/>
            </a:br>
            <a:r>
              <a:rPr lang="en-US" sz="2000" dirty="0"/>
              <a:t>4. We have the custom of </a:t>
            </a:r>
            <a:r>
              <a:rPr lang="en-US" sz="2000" dirty="0" smtClean="0"/>
              <a:t>_________________________________</a:t>
            </a:r>
          </a:p>
          <a:p>
            <a:r>
              <a:rPr lang="en-US" sz="2000" dirty="0"/>
              <a:t/>
            </a:r>
            <a:br>
              <a:rPr lang="en-US" sz="2000" dirty="0"/>
            </a:br>
            <a:r>
              <a:rPr lang="en-US" sz="2000" dirty="0"/>
              <a:t>5. According to tradition, </a:t>
            </a:r>
            <a:r>
              <a:rPr lang="en-US" sz="2000" dirty="0" smtClean="0"/>
              <a:t>__________________________________</a:t>
            </a:r>
            <a:endParaRPr lang="vi-VN" sz="2000" dirty="0"/>
          </a:p>
        </p:txBody>
      </p:sp>
    </p:spTree>
    <p:extLst>
      <p:ext uri="{BB962C8B-B14F-4D97-AF65-F5344CB8AC3E}">
        <p14:creationId xmlns:p14="http://schemas.microsoft.com/office/powerpoint/2010/main" val="1369512895"/>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16" y="1800112"/>
            <a:ext cx="9144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5. Complete the words under the pictures with </a:t>
            </a:r>
            <a:r>
              <a:rPr lang="en-US" sz="2000" dirty="0" err="1" smtClean="0">
                <a:solidFill>
                  <a:srgbClr val="FF0000"/>
                </a:solidFill>
                <a:latin typeface="Arial" panose="020B0604020202020204" pitchFamily="34" charset="0"/>
                <a:cs typeface="Arial" panose="020B0604020202020204" pitchFamily="34" charset="0"/>
              </a:rPr>
              <a:t>spr</a:t>
            </a:r>
            <a:r>
              <a:rPr lang="en-US" sz="2000" dirty="0" smtClean="0">
                <a:solidFill>
                  <a:srgbClr val="FF0000"/>
                </a:solidFill>
                <a:latin typeface="Arial" panose="020B0604020202020204" pitchFamily="34" charset="0"/>
                <a:cs typeface="Arial" panose="020B0604020202020204" pitchFamily="34" charset="0"/>
              </a:rPr>
              <a:t> or str. Then listen and repeat.</a:t>
            </a:r>
          </a:p>
        </p:txBody>
      </p:sp>
      <p:sp>
        <p:nvSpPr>
          <p:cNvPr id="5" name="Rectangle 4"/>
          <p:cNvSpPr/>
          <p:nvPr/>
        </p:nvSpPr>
        <p:spPr>
          <a:xfrm>
            <a:off x="2013431" y="476672"/>
            <a:ext cx="5117170" cy="923330"/>
          </a:xfrm>
          <a:prstGeom prst="rect">
            <a:avLst/>
          </a:prstGeom>
          <a:noFill/>
        </p:spPr>
        <p:txBody>
          <a:bodyPr wrap="none" lIns="91440" tIns="45720" rIns="91440" bIns="45720">
            <a:spAutoFit/>
          </a:bodyPr>
          <a:lstStyle/>
          <a:p>
            <a:pPr algn="ctr"/>
            <a:r>
              <a:rPr lang="en-US" sz="5400" b="1" i="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pronunciation</a:t>
            </a:r>
            <a:endParaRPr lang="en-US" sz="54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TextBox 5"/>
          <p:cNvSpPr txBox="1"/>
          <p:nvPr/>
        </p:nvSpPr>
        <p:spPr>
          <a:xfrm>
            <a:off x="323528" y="1400002"/>
            <a:ext cx="2712474" cy="400110"/>
          </a:xfrm>
          <a:prstGeom prst="rect">
            <a:avLst/>
          </a:prstGeom>
          <a:noFill/>
        </p:spPr>
        <p:txBody>
          <a:bodyPr wrap="none" rtlCol="0">
            <a:spAutoFit/>
          </a:bodyPr>
          <a:lstStyle/>
          <a:p>
            <a:r>
              <a:rPr lang="en-US" sz="2000" b="1" dirty="0" smtClean="0"/>
              <a:t>Clusters: /</a:t>
            </a:r>
            <a:r>
              <a:rPr lang="en-US" sz="2000" b="1" dirty="0" err="1" smtClean="0"/>
              <a:t>spr</a:t>
            </a:r>
            <a:r>
              <a:rPr lang="en-US" sz="2000" b="1" dirty="0" smtClean="0"/>
              <a:t>/ and /</a:t>
            </a:r>
            <a:r>
              <a:rPr lang="en-US" sz="2000" b="1" dirty="0" err="1" smtClean="0"/>
              <a:t>str</a:t>
            </a:r>
            <a:r>
              <a:rPr lang="en-US" sz="2000" b="1" dirty="0" smtClean="0"/>
              <a:t>/</a:t>
            </a:r>
            <a:endParaRPr lang="vi-VN"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10" y="2642220"/>
            <a:ext cx="38671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642220"/>
            <a:ext cx="38671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53855" y="4775479"/>
            <a:ext cx="1249060" cy="369332"/>
          </a:xfrm>
          <a:prstGeom prst="rect">
            <a:avLst/>
          </a:prstGeom>
          <a:noFill/>
        </p:spPr>
        <p:txBody>
          <a:bodyPr wrap="none" rtlCol="0">
            <a:spAutoFit/>
          </a:bodyPr>
          <a:lstStyle/>
          <a:p>
            <a:r>
              <a:rPr lang="vi-VN" dirty="0" smtClean="0"/>
              <a:t>1. ____aw</a:t>
            </a:r>
            <a:endParaRPr lang="vi-VN" dirty="0"/>
          </a:p>
        </p:txBody>
      </p:sp>
      <p:sp>
        <p:nvSpPr>
          <p:cNvPr id="8" name="Rectangle 7"/>
          <p:cNvSpPr/>
          <p:nvPr/>
        </p:nvSpPr>
        <p:spPr>
          <a:xfrm>
            <a:off x="6181539" y="4775479"/>
            <a:ext cx="1368152" cy="369332"/>
          </a:xfrm>
          <a:prstGeom prst="rect">
            <a:avLst/>
          </a:prstGeom>
        </p:spPr>
        <p:txBody>
          <a:bodyPr wrap="square">
            <a:spAutoFit/>
          </a:bodyPr>
          <a:lstStyle/>
          <a:p>
            <a:r>
              <a:rPr lang="vi-VN" dirty="0" smtClean="0"/>
              <a:t>2. ____eet</a:t>
            </a:r>
            <a:endParaRPr lang="vi-VN" dirty="0"/>
          </a:p>
        </p:txBody>
      </p:sp>
      <p:sp>
        <p:nvSpPr>
          <p:cNvPr id="9" name="Rectangle 8"/>
          <p:cNvSpPr/>
          <p:nvPr/>
        </p:nvSpPr>
        <p:spPr>
          <a:xfrm>
            <a:off x="1979712" y="4744701"/>
            <a:ext cx="511679" cy="400110"/>
          </a:xfrm>
          <a:prstGeom prst="rect">
            <a:avLst/>
          </a:prstGeom>
          <a:noFill/>
        </p:spPr>
        <p:txBody>
          <a:bodyPr wrap="none" lIns="91440" tIns="45720" rIns="91440" bIns="45720">
            <a:spAutoFit/>
          </a:bodyPr>
          <a:lstStyle/>
          <a:p>
            <a:pPr algn="ctr"/>
            <a:r>
              <a:rPr lang="en-US" sz="2000" b="1" cap="none" spc="0" dirty="0" err="1" smtClean="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rPr>
              <a:t>str</a:t>
            </a:r>
            <a:endParaRPr lang="en-US" sz="2000" b="1" cap="none" spc="0" dirty="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endParaRPr>
          </a:p>
        </p:txBody>
      </p:sp>
      <p:sp>
        <p:nvSpPr>
          <p:cNvPr id="12" name="Rectangle 11"/>
          <p:cNvSpPr/>
          <p:nvPr/>
        </p:nvSpPr>
        <p:spPr>
          <a:xfrm>
            <a:off x="6516216" y="4744701"/>
            <a:ext cx="511679" cy="400110"/>
          </a:xfrm>
          <a:prstGeom prst="rect">
            <a:avLst/>
          </a:prstGeom>
          <a:noFill/>
        </p:spPr>
        <p:txBody>
          <a:bodyPr wrap="none" lIns="91440" tIns="45720" rIns="91440" bIns="45720">
            <a:spAutoFit/>
          </a:bodyPr>
          <a:lstStyle/>
          <a:p>
            <a:pPr algn="ctr"/>
            <a:r>
              <a:rPr lang="en-US" sz="2000" b="1" cap="none" spc="0" dirty="0" err="1" smtClean="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rPr>
              <a:t>str</a:t>
            </a:r>
            <a:endParaRPr lang="en-US" sz="2000" b="1" cap="none" spc="0" dirty="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51289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750"/>
            <a:ext cx="9144000" cy="47625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8" y="476672"/>
            <a:ext cx="3039566" cy="147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76672"/>
            <a:ext cx="3039566" cy="147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2420889"/>
            <a:ext cx="3039566" cy="146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2420888"/>
            <a:ext cx="3039566" cy="146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338" y="4365104"/>
            <a:ext cx="3039566" cy="146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4365104"/>
            <a:ext cx="3039566" cy="147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557179" y="1979548"/>
            <a:ext cx="1261884" cy="369332"/>
          </a:xfrm>
          <a:prstGeom prst="rect">
            <a:avLst/>
          </a:prstGeom>
          <a:noFill/>
        </p:spPr>
        <p:txBody>
          <a:bodyPr wrap="none" rtlCol="0">
            <a:spAutoFit/>
          </a:bodyPr>
          <a:lstStyle/>
          <a:p>
            <a:r>
              <a:rPr lang="vi-VN" dirty="0"/>
              <a:t>3</a:t>
            </a:r>
            <a:r>
              <a:rPr lang="vi-VN" dirty="0" smtClean="0"/>
              <a:t>. ____ing</a:t>
            </a:r>
            <a:endParaRPr lang="vi-VN" dirty="0"/>
          </a:p>
        </p:txBody>
      </p:sp>
      <p:sp>
        <p:nvSpPr>
          <p:cNvPr id="11" name="Rectangle 10"/>
          <p:cNvSpPr/>
          <p:nvPr/>
        </p:nvSpPr>
        <p:spPr>
          <a:xfrm>
            <a:off x="6356492" y="1979548"/>
            <a:ext cx="1198773" cy="369332"/>
          </a:xfrm>
          <a:prstGeom prst="rect">
            <a:avLst/>
          </a:prstGeom>
        </p:spPr>
        <p:txBody>
          <a:bodyPr wrap="square">
            <a:spAutoFit/>
          </a:bodyPr>
          <a:lstStyle/>
          <a:p>
            <a:r>
              <a:rPr lang="vi-VN" dirty="0" smtClean="0"/>
              <a:t>4. ____ay</a:t>
            </a:r>
            <a:endParaRPr lang="vi-VN" dirty="0"/>
          </a:p>
        </p:txBody>
      </p:sp>
      <p:sp>
        <p:nvSpPr>
          <p:cNvPr id="12" name="TextBox 11"/>
          <p:cNvSpPr txBox="1"/>
          <p:nvPr/>
        </p:nvSpPr>
        <p:spPr>
          <a:xfrm>
            <a:off x="1358405" y="3923764"/>
            <a:ext cx="1659429" cy="369332"/>
          </a:xfrm>
          <a:prstGeom prst="rect">
            <a:avLst/>
          </a:prstGeom>
          <a:noFill/>
        </p:spPr>
        <p:txBody>
          <a:bodyPr wrap="none" rtlCol="0">
            <a:spAutoFit/>
          </a:bodyPr>
          <a:lstStyle/>
          <a:p>
            <a:r>
              <a:rPr lang="vi-VN" dirty="0"/>
              <a:t>5</a:t>
            </a:r>
            <a:r>
              <a:rPr lang="vi-VN" dirty="0" smtClean="0"/>
              <a:t>. a____onaut</a:t>
            </a:r>
            <a:endParaRPr lang="vi-VN" dirty="0"/>
          </a:p>
        </p:txBody>
      </p:sp>
      <p:sp>
        <p:nvSpPr>
          <p:cNvPr id="13" name="Rectangle 12"/>
          <p:cNvSpPr/>
          <p:nvPr/>
        </p:nvSpPr>
        <p:spPr>
          <a:xfrm>
            <a:off x="6104463" y="3923764"/>
            <a:ext cx="1702829" cy="369332"/>
          </a:xfrm>
          <a:prstGeom prst="rect">
            <a:avLst/>
          </a:prstGeom>
        </p:spPr>
        <p:txBody>
          <a:bodyPr wrap="square">
            <a:spAutoFit/>
          </a:bodyPr>
          <a:lstStyle/>
          <a:p>
            <a:r>
              <a:rPr lang="vi-VN" dirty="0"/>
              <a:t>6</a:t>
            </a:r>
            <a:r>
              <a:rPr lang="vi-VN" dirty="0" smtClean="0"/>
              <a:t>. fru____ated</a:t>
            </a:r>
            <a:endParaRPr lang="vi-VN" dirty="0"/>
          </a:p>
        </p:txBody>
      </p:sp>
      <p:sp>
        <p:nvSpPr>
          <p:cNvPr id="14" name="TextBox 13"/>
          <p:cNvSpPr txBox="1"/>
          <p:nvPr/>
        </p:nvSpPr>
        <p:spPr>
          <a:xfrm>
            <a:off x="1403289" y="5877272"/>
            <a:ext cx="1569660" cy="369332"/>
          </a:xfrm>
          <a:prstGeom prst="rect">
            <a:avLst/>
          </a:prstGeom>
          <a:noFill/>
        </p:spPr>
        <p:txBody>
          <a:bodyPr wrap="none" rtlCol="0">
            <a:spAutoFit/>
          </a:bodyPr>
          <a:lstStyle/>
          <a:p>
            <a:r>
              <a:rPr lang="vi-VN" dirty="0"/>
              <a:t>7</a:t>
            </a:r>
            <a:r>
              <a:rPr lang="vi-VN" dirty="0" smtClean="0"/>
              <a:t>. e____esso</a:t>
            </a:r>
            <a:endParaRPr lang="vi-VN" dirty="0"/>
          </a:p>
        </p:txBody>
      </p:sp>
      <p:sp>
        <p:nvSpPr>
          <p:cNvPr id="15" name="Rectangle 14"/>
          <p:cNvSpPr/>
          <p:nvPr/>
        </p:nvSpPr>
        <p:spPr>
          <a:xfrm>
            <a:off x="6143000" y="5877272"/>
            <a:ext cx="1625754" cy="369332"/>
          </a:xfrm>
          <a:prstGeom prst="rect">
            <a:avLst/>
          </a:prstGeom>
        </p:spPr>
        <p:txBody>
          <a:bodyPr wrap="square">
            <a:spAutoFit/>
          </a:bodyPr>
          <a:lstStyle/>
          <a:p>
            <a:r>
              <a:rPr lang="vi-VN" dirty="0" smtClean="0"/>
              <a:t>8. new____int</a:t>
            </a:r>
            <a:endParaRPr lang="vi-VN" dirty="0"/>
          </a:p>
        </p:txBody>
      </p:sp>
      <p:sp>
        <p:nvSpPr>
          <p:cNvPr id="18" name="Rectangle 17"/>
          <p:cNvSpPr/>
          <p:nvPr/>
        </p:nvSpPr>
        <p:spPr>
          <a:xfrm>
            <a:off x="6700037" y="3892986"/>
            <a:ext cx="511679" cy="400110"/>
          </a:xfrm>
          <a:prstGeom prst="rect">
            <a:avLst/>
          </a:prstGeom>
          <a:noFill/>
        </p:spPr>
        <p:txBody>
          <a:bodyPr wrap="none" lIns="91440" tIns="45720" rIns="91440" bIns="45720">
            <a:spAutoFit/>
          </a:bodyPr>
          <a:lstStyle/>
          <a:p>
            <a:pPr algn="ctr"/>
            <a:r>
              <a:rPr lang="en-US" sz="2000" b="1" cap="none" spc="0" dirty="0" err="1" smtClean="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rPr>
              <a:t>str</a:t>
            </a:r>
            <a:endParaRPr lang="en-US" sz="2000" b="1" cap="none" spc="0" dirty="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endParaRPr>
          </a:p>
        </p:txBody>
      </p:sp>
      <p:sp>
        <p:nvSpPr>
          <p:cNvPr id="19" name="Rectangle 18"/>
          <p:cNvSpPr/>
          <p:nvPr/>
        </p:nvSpPr>
        <p:spPr>
          <a:xfrm>
            <a:off x="1835696" y="3883131"/>
            <a:ext cx="511679" cy="400110"/>
          </a:xfrm>
          <a:prstGeom prst="rect">
            <a:avLst/>
          </a:prstGeom>
          <a:noFill/>
        </p:spPr>
        <p:txBody>
          <a:bodyPr wrap="none" lIns="91440" tIns="45720" rIns="91440" bIns="45720">
            <a:spAutoFit/>
          </a:bodyPr>
          <a:lstStyle/>
          <a:p>
            <a:pPr algn="ctr"/>
            <a:r>
              <a:rPr lang="en-US" sz="2000" b="1" cap="none" spc="0" dirty="0" err="1" smtClean="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rPr>
              <a:t>str</a:t>
            </a:r>
            <a:endParaRPr lang="en-US" sz="2000" b="1" cap="none" spc="0" dirty="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endParaRPr>
          </a:p>
        </p:txBody>
      </p:sp>
      <p:sp>
        <p:nvSpPr>
          <p:cNvPr id="20" name="Rectangle 19"/>
          <p:cNvSpPr/>
          <p:nvPr/>
        </p:nvSpPr>
        <p:spPr>
          <a:xfrm>
            <a:off x="1835696" y="1934915"/>
            <a:ext cx="583814" cy="400110"/>
          </a:xfrm>
          <a:prstGeom prst="rect">
            <a:avLst/>
          </a:prstGeom>
          <a:noFill/>
        </p:spPr>
        <p:txBody>
          <a:bodyPr wrap="none" lIns="91440" tIns="45720" rIns="91440" bIns="45720">
            <a:spAutoFit/>
          </a:bodyPr>
          <a:lstStyle/>
          <a:p>
            <a:pPr algn="ctr"/>
            <a:r>
              <a:rPr lang="en-US" sz="2000" b="1" cap="none" spc="0" dirty="0" err="1" smtClean="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rPr>
              <a:t>spr</a:t>
            </a:r>
            <a:endParaRPr lang="en-US" sz="2000" b="1" cap="none" spc="0" dirty="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endParaRPr>
          </a:p>
        </p:txBody>
      </p:sp>
      <p:sp>
        <p:nvSpPr>
          <p:cNvPr id="21" name="Rectangle 20"/>
          <p:cNvSpPr/>
          <p:nvPr/>
        </p:nvSpPr>
        <p:spPr>
          <a:xfrm>
            <a:off x="6868506" y="5837202"/>
            <a:ext cx="583814" cy="400110"/>
          </a:xfrm>
          <a:prstGeom prst="rect">
            <a:avLst/>
          </a:prstGeom>
          <a:noFill/>
        </p:spPr>
        <p:txBody>
          <a:bodyPr wrap="none" lIns="91440" tIns="45720" rIns="91440" bIns="45720">
            <a:spAutoFit/>
          </a:bodyPr>
          <a:lstStyle/>
          <a:p>
            <a:pPr algn="ctr"/>
            <a:r>
              <a:rPr lang="en-US" sz="2000" b="1" cap="none" spc="0" dirty="0" err="1" smtClean="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rPr>
              <a:t>spr</a:t>
            </a:r>
            <a:endParaRPr lang="en-US" sz="2000" b="1" cap="none" spc="0" dirty="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endParaRPr>
          </a:p>
        </p:txBody>
      </p:sp>
      <p:sp>
        <p:nvSpPr>
          <p:cNvPr id="22" name="Rectangle 21"/>
          <p:cNvSpPr/>
          <p:nvPr/>
        </p:nvSpPr>
        <p:spPr>
          <a:xfrm>
            <a:off x="1835695" y="5823401"/>
            <a:ext cx="583814" cy="400110"/>
          </a:xfrm>
          <a:prstGeom prst="rect">
            <a:avLst/>
          </a:prstGeom>
          <a:noFill/>
        </p:spPr>
        <p:txBody>
          <a:bodyPr wrap="none" lIns="91440" tIns="45720" rIns="91440" bIns="45720">
            <a:spAutoFit/>
          </a:bodyPr>
          <a:lstStyle/>
          <a:p>
            <a:pPr algn="ctr"/>
            <a:r>
              <a:rPr lang="en-US" sz="2000" b="1" cap="none" spc="0" dirty="0" err="1" smtClean="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rPr>
              <a:t>spr</a:t>
            </a:r>
            <a:endParaRPr lang="en-US" sz="2000" b="1" cap="none" spc="0" dirty="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endParaRPr>
          </a:p>
        </p:txBody>
      </p:sp>
      <p:sp>
        <p:nvSpPr>
          <p:cNvPr id="23" name="Rectangle 22"/>
          <p:cNvSpPr/>
          <p:nvPr/>
        </p:nvSpPr>
        <p:spPr>
          <a:xfrm>
            <a:off x="6663968" y="1948770"/>
            <a:ext cx="583814" cy="400110"/>
          </a:xfrm>
          <a:prstGeom prst="rect">
            <a:avLst/>
          </a:prstGeom>
          <a:noFill/>
        </p:spPr>
        <p:txBody>
          <a:bodyPr wrap="none" lIns="91440" tIns="45720" rIns="91440" bIns="45720">
            <a:spAutoFit/>
          </a:bodyPr>
          <a:lstStyle/>
          <a:p>
            <a:pPr algn="ctr"/>
            <a:r>
              <a:rPr lang="en-US" sz="2000" b="1" cap="none" spc="0" dirty="0" err="1" smtClean="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rPr>
              <a:t>spr</a:t>
            </a:r>
            <a:endParaRPr lang="en-US" sz="2000" b="1" cap="none" spc="0" dirty="0">
              <a:ln w="10541" cmpd="sng">
                <a:solidFill>
                  <a:schemeClr val="accent1">
                    <a:shade val="88000"/>
                    <a:satMod val="110000"/>
                  </a:schemeClr>
                </a:solidFill>
                <a:prstDash val="solid"/>
              </a:ln>
              <a:solidFill>
                <a:srgbClr val="FF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5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474</Words>
  <Application>Microsoft Office PowerPoint</Application>
  <PresentationFormat>On-screen Show (4:3)</PresentationFormat>
  <Paragraphs>92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11</cp:revision>
  <dcterms:created xsi:type="dcterms:W3CDTF">2016-10-13T12:41:15Z</dcterms:created>
  <dcterms:modified xsi:type="dcterms:W3CDTF">2016-10-16T14:19:20Z</dcterms:modified>
</cp:coreProperties>
</file>